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18288000" cy="10287000"/>
  <p:notesSz cx="6858000" cy="9144000"/>
  <p:embeddedFontLst>
    <p:embeddedFont>
      <p:font typeface="Alice Italics" panose="020B0604020202020204" charset="0"/>
      <p:regular r:id="rId7"/>
    </p:embeddedFont>
    <p:embeddedFont>
      <p:font typeface="Amasis MT Pro" panose="02040504050005020304" pitchFamily="18" charset="0"/>
      <p:regular r:id="rId8"/>
    </p:embeddedFont>
    <p:embeddedFont>
      <p:font typeface="Calibri" panose="020F0502020204030204" pitchFamily="34" charset="0"/>
      <p:regular r:id="rId9"/>
      <p:bold r:id="rId10"/>
      <p:italic r:id="rId11"/>
      <p:boldItalic r:id="rId12"/>
    </p:embeddedFont>
    <p:embeddedFont>
      <p:font typeface="DM Sans" pitchFamily="2" charset="0"/>
      <p:regular r:id="rId13"/>
      <p:bold r:id="rId14"/>
      <p:italic r:id="rId15"/>
      <p:boldItalic r:id="rId16"/>
    </p:embeddedFont>
    <p:embeddedFont>
      <p:font typeface="Open Sans Bold" panose="020B0604020202020204" charset="0"/>
      <p:regular r:id="rId17"/>
    </p:embeddedFont>
    <p:embeddedFont>
      <p:font typeface="Repo Bold Bold" panose="020B0604020202020204" charset="0"/>
      <p:regular r:id="rId18"/>
    </p:embeddedFont>
    <p:embeddedFont>
      <p:font typeface="Retropix"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22"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23" Type="http://schemas.openxmlformats.org/officeDocument/2006/relationships/tableStyles" Target="tableStyles.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gif"/><Relationship Id="rId2" Type="http://schemas.openxmlformats.org/officeDocument/2006/relationships/image" Target="../media/image8.pn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sv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2.svg"/><Relationship Id="rId21" Type="http://schemas.openxmlformats.org/officeDocument/2006/relationships/image" Target="../media/image60.sv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hyperlink" Target="https://github.com/kekko3121/ophthalmologist-pro.git" TargetMode="External"/><Relationship Id="rId1" Type="http://schemas.openxmlformats.org/officeDocument/2006/relationships/slideLayout" Target="../slideLayouts/slideLayout7.xml"/><Relationship Id="rId6" Type="http://schemas.openxmlformats.org/officeDocument/2006/relationships/image" Target="../media/image45.jpeg"/><Relationship Id="rId11" Type="http://schemas.openxmlformats.org/officeDocument/2006/relationships/image" Target="../media/image50.svg"/><Relationship Id="rId24" Type="http://schemas.openxmlformats.org/officeDocument/2006/relationships/image" Target="../media/image63.png"/><Relationship Id="rId5" Type="http://schemas.openxmlformats.org/officeDocument/2006/relationships/image" Target="../media/image44.jpeg"/><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svg"/><Relationship Id="rId10" Type="http://schemas.openxmlformats.org/officeDocument/2006/relationships/image" Target="../media/image49.png"/><Relationship Id="rId19" Type="http://schemas.openxmlformats.org/officeDocument/2006/relationships/image" Target="../media/image58.svg"/><Relationship Id="rId31" Type="http://schemas.openxmlformats.org/officeDocument/2006/relationships/image" Target="../media/image69.svg"/><Relationship Id="rId4" Type="http://schemas.openxmlformats.org/officeDocument/2006/relationships/image" Target="../media/image43.jpe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F1FF"/>
        </a:solidFill>
        <a:effectLst/>
      </p:bgPr>
    </p:bg>
    <p:spTree>
      <p:nvGrpSpPr>
        <p:cNvPr id="1" name=""/>
        <p:cNvGrpSpPr/>
        <p:nvPr/>
      </p:nvGrpSpPr>
      <p:grpSpPr>
        <a:xfrm>
          <a:off x="0" y="0"/>
          <a:ext cx="0" cy="0"/>
          <a:chOff x="0" y="0"/>
          <a:chExt cx="0" cy="0"/>
        </a:xfrm>
      </p:grpSpPr>
      <p:sp>
        <p:nvSpPr>
          <p:cNvPr id="2" name="Freeform 2"/>
          <p:cNvSpPr/>
          <p:nvPr/>
        </p:nvSpPr>
        <p:spPr>
          <a:xfrm>
            <a:off x="10201032" y="-5030267"/>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13432339" y="5938611"/>
            <a:ext cx="7304734" cy="7304734"/>
          </a:xfrm>
          <a:custGeom>
            <a:avLst/>
            <a:gdLst/>
            <a:ahLst/>
            <a:cxnLst/>
            <a:rect l="l" t="t" r="r" b="b"/>
            <a:pathLst>
              <a:path w="7304734" h="7304734">
                <a:moveTo>
                  <a:pt x="0" y="0"/>
                </a:moveTo>
                <a:lnTo>
                  <a:pt x="7304734" y="0"/>
                </a:lnTo>
                <a:lnTo>
                  <a:pt x="7304734" y="7304733"/>
                </a:lnTo>
                <a:lnTo>
                  <a:pt x="0" y="7304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alphaModFix amt="81000"/>
            </a:blip>
            <a:stretch>
              <a:fillRect l="-25154" t="-24202" b="-24202"/>
            </a:stretch>
          </a:blipFill>
          <a:ln cap="sq">
            <a:noFill/>
            <a:prstDash val="solid"/>
            <a:miter/>
          </a:ln>
        </p:spPr>
        <p:txBody>
          <a:bodyPr/>
          <a:lstStyle/>
          <a:p>
            <a:endParaRPr lang="it-IT"/>
          </a:p>
        </p:txBody>
      </p:sp>
      <p:sp>
        <p:nvSpPr>
          <p:cNvPr id="5" name="Freeform 5"/>
          <p:cNvSpPr/>
          <p:nvPr/>
        </p:nvSpPr>
        <p:spPr>
          <a:xfrm>
            <a:off x="-2773078" y="5610361"/>
            <a:ext cx="10060535" cy="10060535"/>
          </a:xfrm>
          <a:custGeom>
            <a:avLst/>
            <a:gdLst/>
            <a:ahLst/>
            <a:cxnLst/>
            <a:rect l="l" t="t" r="r" b="b"/>
            <a:pathLst>
              <a:path w="10060535" h="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6" name="Group 6"/>
          <p:cNvGrpSpPr>
            <a:grpSpLocks noChangeAspect="1"/>
          </p:cNvGrpSpPr>
          <p:nvPr/>
        </p:nvGrpSpPr>
        <p:grpSpPr>
          <a:xfrm>
            <a:off x="12888226" y="-13664"/>
            <a:ext cx="5198942" cy="10287000"/>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it-IT"/>
            </a:p>
          </p:txBody>
        </p:sp>
        <p:sp>
          <p:nvSpPr>
            <p:cNvPr id="8" name="Freeform 8"/>
            <p:cNvSpPr/>
            <p:nvPr/>
          </p:nvSpPr>
          <p:spPr>
            <a:xfrm rot="54000">
              <a:off x="148734" y="140293"/>
              <a:ext cx="2323811" cy="4908614"/>
            </a:xfrm>
            <a:custGeom>
              <a:avLst/>
              <a:gdLst/>
              <a:ahLst/>
              <a:cxnLst/>
              <a:rect l="l" t="t" r="r" b="b"/>
              <a:pathLst>
                <a:path w="2323811" h="4908614">
                  <a:moveTo>
                    <a:pt x="2039162" y="1835"/>
                  </a:moveTo>
                  <a:lnTo>
                    <a:pt x="1767416" y="6104"/>
                  </a:lnTo>
                  <a:lnTo>
                    <a:pt x="1768314" y="63247"/>
                  </a:lnTo>
                  <a:cubicBezTo>
                    <a:pt x="1769331" y="128009"/>
                    <a:pt x="1716835" y="182180"/>
                    <a:pt x="1652073" y="183198"/>
                  </a:cubicBezTo>
                  <a:lnTo>
                    <a:pt x="603183" y="199675"/>
                  </a:lnTo>
                  <a:cubicBezTo>
                    <a:pt x="538421" y="200692"/>
                    <a:pt x="484250" y="148197"/>
                    <a:pt x="483232" y="83435"/>
                  </a:cubicBezTo>
                  <a:lnTo>
                    <a:pt x="482335" y="26292"/>
                  </a:lnTo>
                  <a:lnTo>
                    <a:pt x="208048" y="30601"/>
                  </a:lnTo>
                  <a:cubicBezTo>
                    <a:pt x="92493" y="32416"/>
                    <a:pt x="0" y="127860"/>
                    <a:pt x="1816" y="243416"/>
                  </a:cubicBezTo>
                  <a:lnTo>
                    <a:pt x="71834" y="4700566"/>
                  </a:lnTo>
                  <a:cubicBezTo>
                    <a:pt x="73649" y="4816122"/>
                    <a:pt x="169094" y="4908614"/>
                    <a:pt x="284650" y="4906799"/>
                  </a:cubicBezTo>
                  <a:lnTo>
                    <a:pt x="2115764" y="4878033"/>
                  </a:lnTo>
                  <a:cubicBezTo>
                    <a:pt x="2231320" y="4876218"/>
                    <a:pt x="2323812" y="4780774"/>
                    <a:pt x="2321996" y="4665218"/>
                  </a:cubicBezTo>
                  <a:lnTo>
                    <a:pt x="2251978" y="208068"/>
                  </a:lnTo>
                  <a:cubicBezTo>
                    <a:pt x="2251433" y="92492"/>
                    <a:pt x="2155988" y="0"/>
                    <a:pt x="2039162" y="1835"/>
                  </a:cubicBezTo>
                  <a:close/>
                </a:path>
              </a:pathLst>
            </a:custGeom>
            <a:blipFill>
              <a:blip r:embed="rId7"/>
              <a:stretch>
                <a:fillRect l="-2178" t="-2475" r="-42802" b="-266"/>
              </a:stretch>
            </a:blipFill>
          </p:spPr>
          <p:txBody>
            <a:bodyPr/>
            <a:lstStyle/>
            <a:p>
              <a:endParaRPr lang="it-IT"/>
            </a:p>
          </p:txBody>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it-IT"/>
            </a:p>
          </p:txBody>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it-IT"/>
            </a:p>
          </p:txBody>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it-IT"/>
            </a:p>
          </p:txBody>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it-IT"/>
            </a:p>
          </p:txBody>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it-IT"/>
            </a:p>
          </p:txBody>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it-IT"/>
            </a:p>
          </p:txBody>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it-IT"/>
            </a:p>
          </p:txBody>
        </p:sp>
      </p:grpSp>
      <p:sp>
        <p:nvSpPr>
          <p:cNvPr id="16" name="TextBox 16"/>
          <p:cNvSpPr txBox="1"/>
          <p:nvPr/>
        </p:nvSpPr>
        <p:spPr>
          <a:xfrm>
            <a:off x="412356" y="7932008"/>
            <a:ext cx="9788677" cy="1820545"/>
          </a:xfrm>
          <a:prstGeom prst="rect">
            <a:avLst/>
          </a:prstGeom>
        </p:spPr>
        <p:txBody>
          <a:bodyPr lIns="0" tIns="0" rIns="0" bIns="0" rtlCol="0" anchor="t">
            <a:spAutoFit/>
          </a:bodyPr>
          <a:lstStyle/>
          <a:p>
            <a:pPr algn="ctr">
              <a:lnSpc>
                <a:spcPts val="7279"/>
              </a:lnSpc>
            </a:pPr>
            <a:r>
              <a:rPr lang="en-US" sz="5199">
                <a:solidFill>
                  <a:srgbClr val="12294E"/>
                </a:solidFill>
                <a:latin typeface="Alice Italics"/>
              </a:rPr>
              <a:t>The Digital Revolution in Ophthalmology</a:t>
            </a:r>
          </a:p>
        </p:txBody>
      </p:sp>
      <p:sp>
        <p:nvSpPr>
          <p:cNvPr id="17" name="Freeform 17"/>
          <p:cNvSpPr/>
          <p:nvPr/>
        </p:nvSpPr>
        <p:spPr>
          <a:xfrm>
            <a:off x="0" y="8894668"/>
            <a:ext cx="1378669" cy="1378669"/>
          </a:xfrm>
          <a:custGeom>
            <a:avLst/>
            <a:gdLst/>
            <a:ahLst/>
            <a:cxnLst/>
            <a:rect l="l" t="t" r="r" b="b"/>
            <a:pathLst>
              <a:path w="1378669" h="1378669">
                <a:moveTo>
                  <a:pt x="0" y="0"/>
                </a:moveTo>
                <a:lnTo>
                  <a:pt x="1378669" y="0"/>
                </a:lnTo>
                <a:lnTo>
                  <a:pt x="1378669" y="1378668"/>
                </a:lnTo>
                <a:lnTo>
                  <a:pt x="0" y="1378668"/>
                </a:lnTo>
                <a:lnTo>
                  <a:pt x="0" y="0"/>
                </a:lnTo>
                <a:close/>
              </a:path>
            </a:pathLst>
          </a:custGeom>
          <a:blipFill>
            <a:blip r:embed="rId8"/>
            <a:stretch>
              <a:fillRect/>
            </a:stretch>
          </a:blipFill>
        </p:spPr>
        <p:txBody>
          <a:bodyPr/>
          <a:lstStyle/>
          <a:p>
            <a:endParaRPr lang="it-IT"/>
          </a:p>
        </p:txBody>
      </p:sp>
      <p:sp>
        <p:nvSpPr>
          <p:cNvPr id="18" name="TextBox 18"/>
          <p:cNvSpPr txBox="1"/>
          <p:nvPr/>
        </p:nvSpPr>
        <p:spPr>
          <a:xfrm>
            <a:off x="9139238" y="4236228"/>
            <a:ext cx="9525" cy="1633570"/>
          </a:xfrm>
          <a:prstGeom prst="rect">
            <a:avLst/>
          </a:prstGeom>
        </p:spPr>
        <p:txBody>
          <a:bodyPr lIns="0" tIns="0" rIns="0" bIns="0" rtlCol="0" anchor="t">
            <a:spAutoFit/>
          </a:bodyPr>
          <a:lstStyle/>
          <a:p>
            <a:pPr algn="ctr">
              <a:lnSpc>
                <a:spcPts val="13385"/>
              </a:lnSpc>
              <a:spcBef>
                <a:spcPct val="0"/>
              </a:spcBef>
            </a:pPr>
            <a:endParaRPr/>
          </a:p>
        </p:txBody>
      </p:sp>
      <p:sp>
        <p:nvSpPr>
          <p:cNvPr id="19" name="TextBox 19"/>
          <p:cNvSpPr txBox="1"/>
          <p:nvPr/>
        </p:nvSpPr>
        <p:spPr>
          <a:xfrm>
            <a:off x="220914" y="1429826"/>
            <a:ext cx="12287962" cy="3806081"/>
          </a:xfrm>
          <a:prstGeom prst="rect">
            <a:avLst/>
          </a:prstGeom>
        </p:spPr>
        <p:txBody>
          <a:bodyPr lIns="0" tIns="0" rIns="0" bIns="0" rtlCol="0" anchor="t">
            <a:spAutoFit/>
          </a:bodyPr>
          <a:lstStyle/>
          <a:p>
            <a:pPr algn="ctr">
              <a:lnSpc>
                <a:spcPts val="9709"/>
              </a:lnSpc>
            </a:pPr>
            <a:r>
              <a:rPr lang="en-US" sz="11160" spc="-770">
                <a:solidFill>
                  <a:srgbClr val="12294E"/>
                </a:solidFill>
                <a:latin typeface="Retropix"/>
              </a:rPr>
              <a:t>OPHTHALMOLOGIST PRO</a:t>
            </a:r>
          </a:p>
          <a:p>
            <a:pPr algn="just">
              <a:lnSpc>
                <a:spcPts val="8318"/>
              </a:lnSpc>
            </a:pPr>
            <a:endParaRPr lang="en-US" sz="11160" spc="-770">
              <a:solidFill>
                <a:srgbClr val="12294E"/>
              </a:solidFill>
              <a:latin typeface="Retropi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it-IT"/>
          </a:p>
        </p:txBody>
      </p:sp>
      <p:sp>
        <p:nvSpPr>
          <p:cNvPr id="3" name="Freeform 3"/>
          <p:cNvSpPr/>
          <p:nvPr/>
        </p:nvSpPr>
        <p:spPr>
          <a:xfrm>
            <a:off x="1978793" y="226271"/>
            <a:ext cx="15325516" cy="5747068"/>
          </a:xfrm>
          <a:custGeom>
            <a:avLst/>
            <a:gdLst/>
            <a:ahLst/>
            <a:cxnLst/>
            <a:rect l="l" t="t" r="r" b="b"/>
            <a:pathLst>
              <a:path w="15325516" h="5747068">
                <a:moveTo>
                  <a:pt x="0" y="0"/>
                </a:moveTo>
                <a:lnTo>
                  <a:pt x="15325515" y="0"/>
                </a:lnTo>
                <a:lnTo>
                  <a:pt x="15325515" y="5747068"/>
                </a:lnTo>
                <a:lnTo>
                  <a:pt x="0" y="5747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Freeform 4"/>
          <p:cNvSpPr/>
          <p:nvPr/>
        </p:nvSpPr>
        <p:spPr>
          <a:xfrm>
            <a:off x="1826393" y="150071"/>
            <a:ext cx="15325516" cy="5747068"/>
          </a:xfrm>
          <a:custGeom>
            <a:avLst/>
            <a:gdLst/>
            <a:ahLst/>
            <a:cxnLst/>
            <a:rect l="l" t="t" r="r" b="b"/>
            <a:pathLst>
              <a:path w="15325516" h="5747068">
                <a:moveTo>
                  <a:pt x="0" y="0"/>
                </a:moveTo>
                <a:lnTo>
                  <a:pt x="15325515" y="0"/>
                </a:lnTo>
                <a:lnTo>
                  <a:pt x="15325515" y="5747068"/>
                </a:lnTo>
                <a:lnTo>
                  <a:pt x="0" y="57470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5" name="Freeform 5"/>
          <p:cNvSpPr/>
          <p:nvPr/>
        </p:nvSpPr>
        <p:spPr>
          <a:xfrm rot="1280600">
            <a:off x="-1750637" y="5231888"/>
            <a:ext cx="6248976" cy="3442617"/>
          </a:xfrm>
          <a:custGeom>
            <a:avLst/>
            <a:gdLst/>
            <a:ahLst/>
            <a:cxnLst/>
            <a:rect l="l" t="t" r="r" b="b"/>
            <a:pathLst>
              <a:path w="6248976" h="3442617">
                <a:moveTo>
                  <a:pt x="0" y="0"/>
                </a:moveTo>
                <a:lnTo>
                  <a:pt x="6248975" y="0"/>
                </a:lnTo>
                <a:lnTo>
                  <a:pt x="6248975" y="3442618"/>
                </a:lnTo>
                <a:lnTo>
                  <a:pt x="0" y="34426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6" name="Freeform 6"/>
          <p:cNvSpPr/>
          <p:nvPr/>
        </p:nvSpPr>
        <p:spPr>
          <a:xfrm rot="935593">
            <a:off x="13949946" y="-3094738"/>
            <a:ext cx="6158232" cy="3392626"/>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it-IT"/>
          </a:p>
        </p:txBody>
      </p:sp>
      <p:sp>
        <p:nvSpPr>
          <p:cNvPr id="7" name="Freeform 7"/>
          <p:cNvSpPr/>
          <p:nvPr/>
        </p:nvSpPr>
        <p:spPr>
          <a:xfrm>
            <a:off x="11305696" y="729190"/>
            <a:ext cx="5438226" cy="6224007"/>
          </a:xfrm>
          <a:custGeom>
            <a:avLst/>
            <a:gdLst/>
            <a:ahLst/>
            <a:cxnLst/>
            <a:rect l="l" t="t" r="r" b="b"/>
            <a:pathLst>
              <a:path w="5438226" h="6224007">
                <a:moveTo>
                  <a:pt x="0" y="0"/>
                </a:moveTo>
                <a:lnTo>
                  <a:pt x="5438226" y="0"/>
                </a:lnTo>
                <a:lnTo>
                  <a:pt x="5438226" y="6224007"/>
                </a:lnTo>
                <a:lnTo>
                  <a:pt x="0" y="6224007"/>
                </a:lnTo>
                <a:lnTo>
                  <a:pt x="0" y="0"/>
                </a:lnTo>
                <a:close/>
              </a:path>
            </a:pathLst>
          </a:custGeom>
          <a:blipFill>
            <a:blip r:embed="rId11"/>
            <a:stretch>
              <a:fillRect/>
            </a:stretch>
          </a:blipFill>
        </p:spPr>
        <p:txBody>
          <a:bodyPr/>
          <a:lstStyle/>
          <a:p>
            <a:endParaRPr lang="it-IT"/>
          </a:p>
        </p:txBody>
      </p:sp>
      <p:sp>
        <p:nvSpPr>
          <p:cNvPr id="8" name="TextBox 8"/>
          <p:cNvSpPr txBox="1"/>
          <p:nvPr/>
        </p:nvSpPr>
        <p:spPr>
          <a:xfrm>
            <a:off x="3219058" y="2278226"/>
            <a:ext cx="10107960" cy="2086164"/>
          </a:xfrm>
          <a:prstGeom prst="rect">
            <a:avLst/>
          </a:prstGeom>
        </p:spPr>
        <p:txBody>
          <a:bodyPr lIns="0" tIns="0" rIns="0" bIns="0" rtlCol="0" anchor="t">
            <a:spAutoFit/>
          </a:bodyPr>
          <a:lstStyle/>
          <a:p>
            <a:pPr marL="0" lvl="0" indent="0">
              <a:lnSpc>
                <a:spcPts val="16722"/>
              </a:lnSpc>
              <a:spcBef>
                <a:spcPct val="0"/>
              </a:spcBef>
            </a:pPr>
            <a:r>
              <a:rPr lang="en-US" sz="11944">
                <a:solidFill>
                  <a:srgbClr val="12294E"/>
                </a:solidFill>
                <a:latin typeface="Repo Bold Bold"/>
              </a:rPr>
              <a:t>IDEA</a:t>
            </a:r>
          </a:p>
        </p:txBody>
      </p:sp>
      <p:sp>
        <p:nvSpPr>
          <p:cNvPr id="9" name="Freeform 9"/>
          <p:cNvSpPr/>
          <p:nvPr/>
        </p:nvSpPr>
        <p:spPr>
          <a:xfrm>
            <a:off x="3098355" y="2142481"/>
            <a:ext cx="4809948" cy="577194"/>
          </a:xfrm>
          <a:custGeom>
            <a:avLst/>
            <a:gdLst/>
            <a:ahLst/>
            <a:cxnLst/>
            <a:rect l="l" t="t" r="r" b="b"/>
            <a:pathLst>
              <a:path w="4809948" h="577194">
                <a:moveTo>
                  <a:pt x="0" y="0"/>
                </a:moveTo>
                <a:lnTo>
                  <a:pt x="4809949" y="0"/>
                </a:lnTo>
                <a:lnTo>
                  <a:pt x="4809949" y="577194"/>
                </a:lnTo>
                <a:lnTo>
                  <a:pt x="0" y="5771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it-IT"/>
          </a:p>
        </p:txBody>
      </p:sp>
      <p:sp>
        <p:nvSpPr>
          <p:cNvPr id="11" name="TextBox 11"/>
          <p:cNvSpPr txBox="1"/>
          <p:nvPr/>
        </p:nvSpPr>
        <p:spPr>
          <a:xfrm>
            <a:off x="3219058" y="458762"/>
            <a:ext cx="7301985" cy="2086164"/>
          </a:xfrm>
          <a:prstGeom prst="rect">
            <a:avLst/>
          </a:prstGeom>
        </p:spPr>
        <p:txBody>
          <a:bodyPr lIns="0" tIns="0" rIns="0" bIns="0" rtlCol="0" anchor="t">
            <a:spAutoFit/>
          </a:bodyPr>
          <a:lstStyle/>
          <a:p>
            <a:pPr marL="0" lvl="0" indent="0">
              <a:lnSpc>
                <a:spcPts val="16722"/>
              </a:lnSpc>
              <a:spcBef>
                <a:spcPct val="0"/>
              </a:spcBef>
            </a:pPr>
            <a:r>
              <a:rPr lang="en-US" sz="11944">
                <a:solidFill>
                  <a:srgbClr val="12294E"/>
                </a:solidFill>
                <a:latin typeface="Repo Bold Bold"/>
              </a:rPr>
              <a:t>MAIN</a:t>
            </a:r>
          </a:p>
        </p:txBody>
      </p:sp>
      <p:sp>
        <p:nvSpPr>
          <p:cNvPr id="10" name="TextBox 10"/>
          <p:cNvSpPr txBox="1"/>
          <p:nvPr/>
        </p:nvSpPr>
        <p:spPr>
          <a:xfrm>
            <a:off x="4396896" y="4431604"/>
            <a:ext cx="8490450" cy="5616794"/>
          </a:xfrm>
          <a:prstGeom prst="rect">
            <a:avLst/>
          </a:prstGeom>
        </p:spPr>
        <p:txBody>
          <a:bodyPr lIns="0" tIns="0" rIns="0" bIns="0" rtlCol="0" anchor="t">
            <a:spAutoFit/>
          </a:bodyPr>
          <a:lstStyle/>
          <a:p>
            <a:pPr>
              <a:lnSpc>
                <a:spcPts val="4404"/>
              </a:lnSpc>
            </a:pPr>
            <a:r>
              <a:rPr lang="en-US" sz="3146" spc="-31" dirty="0">
                <a:solidFill>
                  <a:srgbClr val="12294E"/>
                </a:solidFill>
                <a:highlight>
                  <a:srgbClr val="FFFF00"/>
                </a:highlight>
                <a:latin typeface="DM Sans"/>
              </a:rPr>
              <a:t>The general idea of the progressive web app is to delve into the digitalization of the healthcare sector, which is perhaps one of the few industries resistant to technological advancements, still relying on paper prescriptions. Our goal is precisely to digitalize medical prescriptions and healthcare recommendations, making them accessible at all times to both healthcare providers and patients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it-IT"/>
          </a:p>
        </p:txBody>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5" name="Freeform 5"/>
          <p:cNvSpPr/>
          <p:nvPr/>
        </p:nvSpPr>
        <p:spPr>
          <a:xfrm>
            <a:off x="4769239" y="1028700"/>
            <a:ext cx="904351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6" name="TextBox 6"/>
          <p:cNvSpPr txBox="1"/>
          <p:nvPr/>
        </p:nvSpPr>
        <p:spPr>
          <a:xfrm>
            <a:off x="5462770" y="4040328"/>
            <a:ext cx="7725311" cy="4554004"/>
          </a:xfrm>
          <a:prstGeom prst="rect">
            <a:avLst/>
          </a:prstGeom>
        </p:spPr>
        <p:txBody>
          <a:bodyPr lIns="0" tIns="0" rIns="0" bIns="0" rtlCol="0" anchor="t">
            <a:spAutoFit/>
          </a:bodyPr>
          <a:lstStyle/>
          <a:p>
            <a:pPr marL="0" lvl="0" indent="0" algn="ctr">
              <a:lnSpc>
                <a:spcPts val="3616"/>
              </a:lnSpc>
              <a:spcBef>
                <a:spcPct val="0"/>
              </a:spcBef>
            </a:pPr>
            <a:r>
              <a:rPr lang="en-US" sz="2583" spc="-25">
                <a:solidFill>
                  <a:srgbClr val="12294E"/>
                </a:solidFill>
                <a:latin typeface="DM Sans"/>
              </a:rPr>
              <a:t>The specific idea is to digitize the prescription that an ophthalmologist provides to the patient at the end of an eye examination. This prescription includes the examination report with the recorded data and the type of eyeglasses, if needed. Through a progressive web app, instead of issuing a paper copy of the prescription, which is often prone to getting lost, we generate an online prescription that is accessible at any time by both the medical professional and the patient.</a:t>
            </a:r>
          </a:p>
        </p:txBody>
      </p:sp>
      <p:sp>
        <p:nvSpPr>
          <p:cNvPr id="7" name="Freeform 7"/>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it-IT"/>
          </a:p>
        </p:txBody>
      </p:sp>
      <p:sp>
        <p:nvSpPr>
          <p:cNvPr id="8" name="Freeform 8"/>
          <p:cNvSpPr/>
          <p:nvPr/>
        </p:nvSpPr>
        <p:spPr>
          <a:xfrm>
            <a:off x="338625" y="2455165"/>
            <a:ext cx="4819972" cy="6139167"/>
          </a:xfrm>
          <a:custGeom>
            <a:avLst/>
            <a:gdLst/>
            <a:ahLst/>
            <a:cxnLst/>
            <a:rect l="l" t="t" r="r" b="b"/>
            <a:pathLst>
              <a:path w="4819972" h="6139167">
                <a:moveTo>
                  <a:pt x="0" y="0"/>
                </a:moveTo>
                <a:lnTo>
                  <a:pt x="4819972" y="0"/>
                </a:lnTo>
                <a:lnTo>
                  <a:pt x="4819972" y="6139167"/>
                </a:lnTo>
                <a:lnTo>
                  <a:pt x="0" y="6139167"/>
                </a:lnTo>
                <a:lnTo>
                  <a:pt x="0" y="0"/>
                </a:lnTo>
                <a:close/>
              </a:path>
            </a:pathLst>
          </a:custGeom>
          <a:blipFill>
            <a:blip r:embed="rId11"/>
            <a:stretch>
              <a:fillRect l="-46851" r="-44108"/>
            </a:stretch>
          </a:blipFill>
        </p:spPr>
        <p:txBody>
          <a:bodyPr/>
          <a:lstStyle/>
          <a:p>
            <a:endParaRPr lang="it-IT"/>
          </a:p>
        </p:txBody>
      </p:sp>
      <p:pic>
        <p:nvPicPr>
          <p:cNvPr id="9" name="Picture 9"/>
          <p:cNvPicPr>
            <a:picLocks noChangeAspect="1"/>
          </p:cNvPicPr>
          <p:nvPr/>
        </p:nvPicPr>
        <p:blipFill>
          <a:blip r:embed="rId12"/>
          <a:srcRect/>
          <a:stretch>
            <a:fillRect/>
          </a:stretch>
        </p:blipFill>
        <p:spPr>
          <a:xfrm>
            <a:off x="778182" y="3041005"/>
            <a:ext cx="3991056" cy="4640763"/>
          </a:xfrm>
          <a:prstGeom prst="rect">
            <a:avLst/>
          </a:prstGeom>
        </p:spPr>
      </p:pic>
      <p:sp>
        <p:nvSpPr>
          <p:cNvPr id="10" name="Freeform 10"/>
          <p:cNvSpPr/>
          <p:nvPr/>
        </p:nvSpPr>
        <p:spPr>
          <a:xfrm>
            <a:off x="13492881" y="1917160"/>
            <a:ext cx="5041062" cy="5301308"/>
          </a:xfrm>
          <a:custGeom>
            <a:avLst/>
            <a:gdLst/>
            <a:ahLst/>
            <a:cxnLst/>
            <a:rect l="l" t="t" r="r" b="b"/>
            <a:pathLst>
              <a:path w="5041062" h="5301308">
                <a:moveTo>
                  <a:pt x="0" y="0"/>
                </a:moveTo>
                <a:lnTo>
                  <a:pt x="5041062" y="0"/>
                </a:lnTo>
                <a:lnTo>
                  <a:pt x="5041062" y="5301308"/>
                </a:lnTo>
                <a:lnTo>
                  <a:pt x="0" y="530130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it-IT"/>
          </a:p>
        </p:txBody>
      </p:sp>
      <p:sp>
        <p:nvSpPr>
          <p:cNvPr id="11" name="Freeform 11"/>
          <p:cNvSpPr/>
          <p:nvPr/>
        </p:nvSpPr>
        <p:spPr>
          <a:xfrm>
            <a:off x="14002196" y="2709149"/>
            <a:ext cx="3955352" cy="4114800"/>
          </a:xfrm>
          <a:custGeom>
            <a:avLst/>
            <a:gdLst/>
            <a:ahLst/>
            <a:cxnLst/>
            <a:rect l="l" t="t" r="r" b="b"/>
            <a:pathLst>
              <a:path w="3955352" h="4114800">
                <a:moveTo>
                  <a:pt x="0" y="0"/>
                </a:moveTo>
                <a:lnTo>
                  <a:pt x="3955352" y="0"/>
                </a:lnTo>
                <a:lnTo>
                  <a:pt x="3955352"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it-IT"/>
          </a:p>
        </p:txBody>
      </p:sp>
      <p:sp>
        <p:nvSpPr>
          <p:cNvPr id="12" name="TextBox 12"/>
          <p:cNvSpPr txBox="1"/>
          <p:nvPr/>
        </p:nvSpPr>
        <p:spPr>
          <a:xfrm>
            <a:off x="4769239" y="2270282"/>
            <a:ext cx="9305365" cy="1369996"/>
          </a:xfrm>
          <a:prstGeom prst="rect">
            <a:avLst/>
          </a:prstGeom>
        </p:spPr>
        <p:txBody>
          <a:bodyPr lIns="0" tIns="0" rIns="0" bIns="0" rtlCol="0" anchor="t">
            <a:spAutoFit/>
          </a:bodyPr>
          <a:lstStyle/>
          <a:p>
            <a:pPr marL="0" lvl="0" indent="0" algn="ctr">
              <a:lnSpc>
                <a:spcPts val="11008"/>
              </a:lnSpc>
              <a:spcBef>
                <a:spcPct val="0"/>
              </a:spcBef>
            </a:pPr>
            <a:r>
              <a:rPr lang="en-US" sz="7863">
                <a:solidFill>
                  <a:srgbClr val="12294E"/>
                </a:solidFill>
                <a:latin typeface="Repo Bold Bold"/>
              </a:rPr>
              <a:t>Our specific idea...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7320" y="3886834"/>
            <a:ext cx="3388048" cy="5371466"/>
            <a:chOff x="0" y="0"/>
            <a:chExt cx="3133810" cy="4968393"/>
          </a:xfrm>
        </p:grpSpPr>
        <p:sp>
          <p:nvSpPr>
            <p:cNvPr id="3" name="Freeform 3"/>
            <p:cNvSpPr/>
            <p:nvPr/>
          </p:nvSpPr>
          <p:spPr>
            <a:xfrm>
              <a:off x="0" y="0"/>
              <a:ext cx="3133810" cy="4968394"/>
            </a:xfrm>
            <a:custGeom>
              <a:avLst/>
              <a:gdLst/>
              <a:ahLst/>
              <a:cxnLst/>
              <a:rect l="l" t="t" r="r" b="b"/>
              <a:pathLst>
                <a:path w="3133810" h="4968394">
                  <a:moveTo>
                    <a:pt x="3009350" y="4968394"/>
                  </a:moveTo>
                  <a:lnTo>
                    <a:pt x="124460" y="4968394"/>
                  </a:lnTo>
                  <a:cubicBezTo>
                    <a:pt x="55880" y="4968394"/>
                    <a:pt x="0" y="4912514"/>
                    <a:pt x="0" y="4843933"/>
                  </a:cubicBezTo>
                  <a:lnTo>
                    <a:pt x="0" y="124460"/>
                  </a:lnTo>
                  <a:cubicBezTo>
                    <a:pt x="0" y="55880"/>
                    <a:pt x="55880" y="0"/>
                    <a:pt x="124460" y="0"/>
                  </a:cubicBezTo>
                  <a:lnTo>
                    <a:pt x="3009350" y="0"/>
                  </a:lnTo>
                  <a:cubicBezTo>
                    <a:pt x="3077930" y="0"/>
                    <a:pt x="3133810" y="55880"/>
                    <a:pt x="3133810" y="124460"/>
                  </a:cubicBezTo>
                  <a:lnTo>
                    <a:pt x="3133810" y="4843934"/>
                  </a:lnTo>
                  <a:cubicBezTo>
                    <a:pt x="3133810" y="4912514"/>
                    <a:pt x="3077930" y="4968394"/>
                    <a:pt x="3009350" y="4968394"/>
                  </a:cubicBezTo>
                  <a:close/>
                </a:path>
              </a:pathLst>
            </a:custGeom>
            <a:solidFill>
              <a:srgbClr val="7DC7F1"/>
            </a:solidFill>
          </p:spPr>
          <p:txBody>
            <a:bodyPr/>
            <a:lstStyle/>
            <a:p>
              <a:endParaRPr lang="it-IT"/>
            </a:p>
          </p:txBody>
        </p:sp>
      </p:grpSp>
      <p:grpSp>
        <p:nvGrpSpPr>
          <p:cNvPr id="4" name="Group 4"/>
          <p:cNvGrpSpPr/>
          <p:nvPr/>
        </p:nvGrpSpPr>
        <p:grpSpPr>
          <a:xfrm>
            <a:off x="12636143" y="3886834"/>
            <a:ext cx="3633510" cy="5371466"/>
            <a:chOff x="0" y="0"/>
            <a:chExt cx="3360852" cy="4968393"/>
          </a:xfrm>
        </p:grpSpPr>
        <p:sp>
          <p:nvSpPr>
            <p:cNvPr id="5" name="Freeform 5"/>
            <p:cNvSpPr/>
            <p:nvPr/>
          </p:nvSpPr>
          <p:spPr>
            <a:xfrm>
              <a:off x="0" y="0"/>
              <a:ext cx="3360853" cy="4968394"/>
            </a:xfrm>
            <a:custGeom>
              <a:avLst/>
              <a:gdLst/>
              <a:ahLst/>
              <a:cxnLst/>
              <a:rect l="l" t="t" r="r" b="b"/>
              <a:pathLst>
                <a:path w="3360853" h="4968394">
                  <a:moveTo>
                    <a:pt x="3236392" y="4968394"/>
                  </a:moveTo>
                  <a:lnTo>
                    <a:pt x="124460" y="4968394"/>
                  </a:lnTo>
                  <a:cubicBezTo>
                    <a:pt x="55880" y="4968394"/>
                    <a:pt x="0" y="4912514"/>
                    <a:pt x="0" y="4843933"/>
                  </a:cubicBezTo>
                  <a:lnTo>
                    <a:pt x="0" y="124460"/>
                  </a:lnTo>
                  <a:cubicBezTo>
                    <a:pt x="0" y="55880"/>
                    <a:pt x="55880" y="0"/>
                    <a:pt x="124460" y="0"/>
                  </a:cubicBezTo>
                  <a:lnTo>
                    <a:pt x="3236393" y="0"/>
                  </a:lnTo>
                  <a:cubicBezTo>
                    <a:pt x="3304972" y="0"/>
                    <a:pt x="3360853" y="55880"/>
                    <a:pt x="3360853" y="124460"/>
                  </a:cubicBezTo>
                  <a:lnTo>
                    <a:pt x="3360853" y="4843934"/>
                  </a:lnTo>
                  <a:cubicBezTo>
                    <a:pt x="3360853" y="4912514"/>
                    <a:pt x="3304972" y="4968394"/>
                    <a:pt x="3236393" y="4968394"/>
                  </a:cubicBezTo>
                  <a:close/>
                </a:path>
              </a:pathLst>
            </a:custGeom>
            <a:solidFill>
              <a:srgbClr val="7DC7F1"/>
            </a:solidFill>
          </p:spPr>
          <p:txBody>
            <a:bodyPr/>
            <a:lstStyle/>
            <a:p>
              <a:endParaRPr lang="it-IT"/>
            </a:p>
          </p:txBody>
        </p:sp>
      </p:grpSp>
      <p:grpSp>
        <p:nvGrpSpPr>
          <p:cNvPr id="6" name="Group 6"/>
          <p:cNvGrpSpPr/>
          <p:nvPr/>
        </p:nvGrpSpPr>
        <p:grpSpPr>
          <a:xfrm>
            <a:off x="6877198" y="3886834"/>
            <a:ext cx="3388048" cy="5371466"/>
            <a:chOff x="0" y="0"/>
            <a:chExt cx="3133810" cy="4968393"/>
          </a:xfrm>
        </p:grpSpPr>
        <p:sp>
          <p:nvSpPr>
            <p:cNvPr id="7" name="Freeform 7"/>
            <p:cNvSpPr/>
            <p:nvPr/>
          </p:nvSpPr>
          <p:spPr>
            <a:xfrm>
              <a:off x="0" y="0"/>
              <a:ext cx="3133810" cy="4968394"/>
            </a:xfrm>
            <a:custGeom>
              <a:avLst/>
              <a:gdLst/>
              <a:ahLst/>
              <a:cxnLst/>
              <a:rect l="l" t="t" r="r" b="b"/>
              <a:pathLst>
                <a:path w="3133810" h="4968394">
                  <a:moveTo>
                    <a:pt x="3009350" y="4968394"/>
                  </a:moveTo>
                  <a:lnTo>
                    <a:pt x="124460" y="4968394"/>
                  </a:lnTo>
                  <a:cubicBezTo>
                    <a:pt x="55880" y="4968394"/>
                    <a:pt x="0" y="4912514"/>
                    <a:pt x="0" y="4843933"/>
                  </a:cubicBezTo>
                  <a:lnTo>
                    <a:pt x="0" y="124460"/>
                  </a:lnTo>
                  <a:cubicBezTo>
                    <a:pt x="0" y="55880"/>
                    <a:pt x="55880" y="0"/>
                    <a:pt x="124460" y="0"/>
                  </a:cubicBezTo>
                  <a:lnTo>
                    <a:pt x="3009350" y="0"/>
                  </a:lnTo>
                  <a:cubicBezTo>
                    <a:pt x="3077930" y="0"/>
                    <a:pt x="3133810" y="55880"/>
                    <a:pt x="3133810" y="124460"/>
                  </a:cubicBezTo>
                  <a:lnTo>
                    <a:pt x="3133810" y="4843934"/>
                  </a:lnTo>
                  <a:cubicBezTo>
                    <a:pt x="3133810" y="4912514"/>
                    <a:pt x="3077930" y="4968394"/>
                    <a:pt x="3009350" y="4968394"/>
                  </a:cubicBezTo>
                  <a:close/>
                </a:path>
              </a:pathLst>
            </a:custGeom>
            <a:solidFill>
              <a:srgbClr val="7DC7F1"/>
            </a:solidFill>
          </p:spPr>
          <p:txBody>
            <a:bodyPr/>
            <a:lstStyle/>
            <a:p>
              <a:endParaRPr lang="it-IT"/>
            </a:p>
          </p:txBody>
        </p:sp>
      </p:grpSp>
      <p:sp>
        <p:nvSpPr>
          <p:cNvPr id="8" name="Freeform 8"/>
          <p:cNvSpPr/>
          <p:nvPr/>
        </p:nvSpPr>
        <p:spPr>
          <a:xfrm>
            <a:off x="4658229" y="2496213"/>
            <a:ext cx="1876395" cy="1876395"/>
          </a:xfrm>
          <a:custGeom>
            <a:avLst/>
            <a:gdLst/>
            <a:ahLst/>
            <a:cxnLst/>
            <a:rect l="l" t="t" r="r" b="b"/>
            <a:pathLst>
              <a:path w="1876395" h="1876395">
                <a:moveTo>
                  <a:pt x="0" y="0"/>
                </a:moveTo>
                <a:lnTo>
                  <a:pt x="1876395" y="0"/>
                </a:lnTo>
                <a:lnTo>
                  <a:pt x="1876395" y="1876395"/>
                </a:lnTo>
                <a:lnTo>
                  <a:pt x="0" y="18763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9" name="Freeform 9"/>
          <p:cNvSpPr/>
          <p:nvPr/>
        </p:nvSpPr>
        <p:spPr>
          <a:xfrm>
            <a:off x="8948718" y="1856582"/>
            <a:ext cx="2633056" cy="2858134"/>
          </a:xfrm>
          <a:custGeom>
            <a:avLst/>
            <a:gdLst/>
            <a:ahLst/>
            <a:cxnLst/>
            <a:rect l="l" t="t" r="r" b="b"/>
            <a:pathLst>
              <a:path w="2633056" h="2858134">
                <a:moveTo>
                  <a:pt x="0" y="0"/>
                </a:moveTo>
                <a:lnTo>
                  <a:pt x="2633056" y="0"/>
                </a:lnTo>
                <a:lnTo>
                  <a:pt x="2633056" y="2858134"/>
                </a:lnTo>
                <a:lnTo>
                  <a:pt x="0" y="2858134"/>
                </a:lnTo>
                <a:lnTo>
                  <a:pt x="0" y="0"/>
                </a:lnTo>
                <a:close/>
              </a:path>
            </a:pathLst>
          </a:custGeom>
          <a:blipFill>
            <a:blip r:embed="rId4"/>
            <a:stretch>
              <a:fillRect/>
            </a:stretch>
          </a:blipFill>
        </p:spPr>
        <p:txBody>
          <a:bodyPr/>
          <a:lstStyle/>
          <a:p>
            <a:endParaRPr lang="it-IT"/>
          </a:p>
        </p:txBody>
      </p:sp>
      <p:sp>
        <p:nvSpPr>
          <p:cNvPr id="10" name="Freeform 10"/>
          <p:cNvSpPr/>
          <p:nvPr/>
        </p:nvSpPr>
        <p:spPr>
          <a:xfrm>
            <a:off x="16019741" y="1758350"/>
            <a:ext cx="1133626" cy="3352120"/>
          </a:xfrm>
          <a:custGeom>
            <a:avLst/>
            <a:gdLst/>
            <a:ahLst/>
            <a:cxnLst/>
            <a:rect l="l" t="t" r="r" b="b"/>
            <a:pathLst>
              <a:path w="1133626" h="3352120">
                <a:moveTo>
                  <a:pt x="0" y="0"/>
                </a:moveTo>
                <a:lnTo>
                  <a:pt x="1133626" y="0"/>
                </a:lnTo>
                <a:lnTo>
                  <a:pt x="1133626" y="3352120"/>
                </a:lnTo>
                <a:lnTo>
                  <a:pt x="0" y="33521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11" name="Freeform 11"/>
          <p:cNvSpPr/>
          <p:nvPr/>
        </p:nvSpPr>
        <p:spPr>
          <a:xfrm>
            <a:off x="5304997" y="0"/>
            <a:ext cx="3144402" cy="1925946"/>
          </a:xfrm>
          <a:custGeom>
            <a:avLst/>
            <a:gdLst/>
            <a:ahLst/>
            <a:cxnLst/>
            <a:rect l="l" t="t" r="r" b="b"/>
            <a:pathLst>
              <a:path w="3144402" h="1925946">
                <a:moveTo>
                  <a:pt x="0" y="0"/>
                </a:moveTo>
                <a:lnTo>
                  <a:pt x="3144402" y="0"/>
                </a:lnTo>
                <a:lnTo>
                  <a:pt x="3144402" y="1925946"/>
                </a:lnTo>
                <a:lnTo>
                  <a:pt x="0" y="19259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12" name="TextBox 12"/>
          <p:cNvSpPr txBox="1"/>
          <p:nvPr/>
        </p:nvSpPr>
        <p:spPr>
          <a:xfrm>
            <a:off x="3712371" y="388144"/>
            <a:ext cx="10863257" cy="1252537"/>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12294E"/>
                </a:solidFill>
                <a:latin typeface="Repo Bold Bold"/>
              </a:rPr>
              <a:t>USERS</a:t>
            </a:r>
          </a:p>
        </p:txBody>
      </p:sp>
      <p:sp>
        <p:nvSpPr>
          <p:cNvPr id="13" name="TextBox 13"/>
          <p:cNvSpPr txBox="1"/>
          <p:nvPr/>
        </p:nvSpPr>
        <p:spPr>
          <a:xfrm>
            <a:off x="2033805" y="6356319"/>
            <a:ext cx="2715079" cy="573405"/>
          </a:xfrm>
          <a:prstGeom prst="rect">
            <a:avLst/>
          </a:prstGeom>
        </p:spPr>
        <p:txBody>
          <a:bodyPr lIns="0" tIns="0" rIns="0" bIns="0" rtlCol="0" anchor="t">
            <a:spAutoFit/>
          </a:bodyPr>
          <a:lstStyle/>
          <a:p>
            <a:pPr marL="0" lvl="0" indent="0" algn="l">
              <a:lnSpc>
                <a:spcPts val="4680"/>
              </a:lnSpc>
              <a:spcBef>
                <a:spcPct val="0"/>
              </a:spcBef>
            </a:pPr>
            <a:endParaRPr/>
          </a:p>
        </p:txBody>
      </p:sp>
      <p:sp>
        <p:nvSpPr>
          <p:cNvPr id="14" name="TextBox 14"/>
          <p:cNvSpPr txBox="1"/>
          <p:nvPr/>
        </p:nvSpPr>
        <p:spPr>
          <a:xfrm>
            <a:off x="12936735" y="4171914"/>
            <a:ext cx="3332918" cy="4458400"/>
          </a:xfrm>
          <a:prstGeom prst="rect">
            <a:avLst/>
          </a:prstGeom>
        </p:spPr>
        <p:txBody>
          <a:bodyPr lIns="0" tIns="0" rIns="0" bIns="0" rtlCol="0" anchor="t">
            <a:spAutoFit/>
          </a:bodyPr>
          <a:lstStyle/>
          <a:p>
            <a:pPr marL="0" lvl="0" indent="0" algn="l">
              <a:lnSpc>
                <a:spcPts val="3488"/>
              </a:lnSpc>
              <a:spcBef>
                <a:spcPct val="0"/>
              </a:spcBef>
            </a:pPr>
            <a:r>
              <a:rPr lang="en-US" sz="2683" spc="-26" dirty="0">
                <a:solidFill>
                  <a:srgbClr val="12294E"/>
                </a:solidFill>
                <a:latin typeface="Amasis MT Pro" panose="02040504050005020304" pitchFamily="18" charset="0"/>
              </a:rPr>
              <a:t>On our website, the patient is able to access the details of their past eye examinations and view the data related to their eye condition, including the exam results and the doctor's recommendations.</a:t>
            </a:r>
          </a:p>
        </p:txBody>
      </p:sp>
      <p:sp>
        <p:nvSpPr>
          <p:cNvPr id="15" name="TextBox 15"/>
          <p:cNvSpPr txBox="1"/>
          <p:nvPr/>
        </p:nvSpPr>
        <p:spPr>
          <a:xfrm>
            <a:off x="7173214" y="4360195"/>
            <a:ext cx="2796017" cy="2926891"/>
          </a:xfrm>
          <a:prstGeom prst="rect">
            <a:avLst/>
          </a:prstGeom>
        </p:spPr>
        <p:txBody>
          <a:bodyPr lIns="0" tIns="0" rIns="0" bIns="0" rtlCol="0" anchor="t">
            <a:spAutoFit/>
          </a:bodyPr>
          <a:lstStyle/>
          <a:p>
            <a:pPr marL="0" lvl="0" indent="0" algn="l">
              <a:lnSpc>
                <a:spcPts val="5840"/>
              </a:lnSpc>
              <a:spcBef>
                <a:spcPct val="0"/>
              </a:spcBef>
            </a:pPr>
            <a:r>
              <a:rPr lang="en-US" sz="4492" spc="-44" dirty="0">
                <a:solidFill>
                  <a:srgbClr val="12294E"/>
                </a:solidFill>
                <a:latin typeface="Amasis MT Pro" panose="02040504050005020304" pitchFamily="18" charset="0"/>
              </a:rPr>
              <a:t>The doctor enters the patient visit data.</a:t>
            </a:r>
          </a:p>
        </p:txBody>
      </p:sp>
      <p:sp>
        <p:nvSpPr>
          <p:cNvPr id="16" name="TextBox 16"/>
          <p:cNvSpPr txBox="1"/>
          <p:nvPr/>
        </p:nvSpPr>
        <p:spPr>
          <a:xfrm>
            <a:off x="1697320" y="4159263"/>
            <a:ext cx="3388048" cy="4894802"/>
          </a:xfrm>
          <a:prstGeom prst="rect">
            <a:avLst/>
          </a:prstGeom>
        </p:spPr>
        <p:txBody>
          <a:bodyPr lIns="0" tIns="0" rIns="0" bIns="0" rtlCol="0" anchor="t">
            <a:spAutoFit/>
          </a:bodyPr>
          <a:lstStyle/>
          <a:p>
            <a:pPr algn="ctr">
              <a:lnSpc>
                <a:spcPts val="4770"/>
              </a:lnSpc>
              <a:spcBef>
                <a:spcPct val="0"/>
              </a:spcBef>
            </a:pPr>
            <a:r>
              <a:rPr lang="en-US" sz="3669" spc="-36" dirty="0">
                <a:solidFill>
                  <a:srgbClr val="12294E"/>
                </a:solidFill>
                <a:latin typeface="Amasis MT Pro" panose="020F0502020204030204" pitchFamily="18" charset="0"/>
                <a:cs typeface="Aharoni" panose="020F0502020204030204" pitchFamily="2" charset="-79"/>
              </a:rPr>
              <a:t>The admin of our website is the person responsible for managing and overseeing the various aspects of the site.</a:t>
            </a:r>
          </a:p>
        </p:txBody>
      </p:sp>
      <p:sp>
        <p:nvSpPr>
          <p:cNvPr id="17" name="TextBox 17"/>
          <p:cNvSpPr txBox="1"/>
          <p:nvPr/>
        </p:nvSpPr>
        <p:spPr>
          <a:xfrm>
            <a:off x="2124459" y="2505149"/>
            <a:ext cx="2533770" cy="1040307"/>
          </a:xfrm>
          <a:prstGeom prst="rect">
            <a:avLst/>
          </a:prstGeom>
        </p:spPr>
        <p:txBody>
          <a:bodyPr lIns="0" tIns="0" rIns="0" bIns="0" rtlCol="0" anchor="t">
            <a:spAutoFit/>
          </a:bodyPr>
          <a:lstStyle/>
          <a:p>
            <a:pPr algn="ctr">
              <a:lnSpc>
                <a:spcPts val="8549"/>
              </a:lnSpc>
            </a:pPr>
            <a:r>
              <a:rPr lang="en-US" sz="6106">
                <a:solidFill>
                  <a:srgbClr val="12294E"/>
                </a:solidFill>
                <a:latin typeface="Open Sans Bold"/>
              </a:rPr>
              <a:t>Admin</a:t>
            </a:r>
          </a:p>
        </p:txBody>
      </p:sp>
      <p:sp>
        <p:nvSpPr>
          <p:cNvPr id="18" name="TextBox 18"/>
          <p:cNvSpPr txBox="1"/>
          <p:nvPr/>
        </p:nvSpPr>
        <p:spPr>
          <a:xfrm>
            <a:off x="13030200" y="2506847"/>
            <a:ext cx="2989541" cy="1040325"/>
          </a:xfrm>
          <a:prstGeom prst="rect">
            <a:avLst/>
          </a:prstGeom>
        </p:spPr>
        <p:txBody>
          <a:bodyPr wrap="square" lIns="0" tIns="0" rIns="0" bIns="0" rtlCol="0" anchor="t">
            <a:spAutoFit/>
          </a:bodyPr>
          <a:lstStyle/>
          <a:p>
            <a:pPr marL="0" lvl="0" indent="0" algn="ctr">
              <a:lnSpc>
                <a:spcPts val="8549"/>
              </a:lnSpc>
              <a:spcBef>
                <a:spcPct val="0"/>
              </a:spcBef>
            </a:pPr>
            <a:r>
              <a:rPr lang="en-US" sz="6106" dirty="0">
                <a:solidFill>
                  <a:srgbClr val="12294E"/>
                </a:solidFill>
                <a:latin typeface="Open Sans Bold"/>
              </a:rPr>
              <a:t>Patient</a:t>
            </a:r>
          </a:p>
        </p:txBody>
      </p:sp>
      <p:sp>
        <p:nvSpPr>
          <p:cNvPr id="19" name="TextBox 19"/>
          <p:cNvSpPr txBox="1"/>
          <p:nvPr/>
        </p:nvSpPr>
        <p:spPr>
          <a:xfrm>
            <a:off x="7173214" y="2505149"/>
            <a:ext cx="2796017" cy="1042023"/>
          </a:xfrm>
          <a:prstGeom prst="rect">
            <a:avLst/>
          </a:prstGeom>
        </p:spPr>
        <p:txBody>
          <a:bodyPr lIns="0" tIns="0" rIns="0" bIns="0" rtlCol="0" anchor="t">
            <a:spAutoFit/>
          </a:bodyPr>
          <a:lstStyle/>
          <a:p>
            <a:pPr marL="0" lvl="0" indent="0" algn="ctr">
              <a:lnSpc>
                <a:spcPts val="8549"/>
              </a:lnSpc>
              <a:spcBef>
                <a:spcPct val="0"/>
              </a:spcBef>
            </a:pPr>
            <a:r>
              <a:rPr lang="en-US" sz="6106" u="none" strike="noStrike">
                <a:solidFill>
                  <a:srgbClr val="12294E"/>
                </a:solidFill>
                <a:latin typeface="Open Sans Bold"/>
              </a:rPr>
              <a:t>Medico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sp>
        <p:nvSpPr>
          <p:cNvPr id="2" name="Freeform 2"/>
          <p:cNvSpPr/>
          <p:nvPr/>
        </p:nvSpPr>
        <p:spPr>
          <a:xfrm>
            <a:off x="2812277" y="2951910"/>
            <a:ext cx="3085000" cy="3085000"/>
          </a:xfrm>
          <a:custGeom>
            <a:avLst/>
            <a:gdLst/>
            <a:ahLst/>
            <a:cxnLst/>
            <a:rect l="l" t="t" r="r" b="b"/>
            <a:pathLst>
              <a:path w="3085000" h="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3" name="Group 3"/>
          <p:cNvGrpSpPr/>
          <p:nvPr/>
        </p:nvGrpSpPr>
        <p:grpSpPr>
          <a:xfrm>
            <a:off x="2862688" y="3315288"/>
            <a:ext cx="2958980" cy="2644230"/>
            <a:chOff x="0" y="0"/>
            <a:chExt cx="3945307" cy="3525640"/>
          </a:xfrm>
        </p:grpSpPr>
        <p:pic>
          <p:nvPicPr>
            <p:cNvPr id="4" name="Picture 4"/>
            <p:cNvPicPr>
              <a:picLocks noChangeAspect="1"/>
            </p:cNvPicPr>
            <p:nvPr/>
          </p:nvPicPr>
          <p:blipFill>
            <a:blip r:embed="rId4"/>
            <a:srcRect t="2507" b="30693"/>
            <a:stretch>
              <a:fillRect/>
            </a:stretch>
          </p:blipFill>
          <p:spPr>
            <a:xfrm>
              <a:off x="0" y="0"/>
              <a:ext cx="3945307" cy="3525640"/>
            </a:xfrm>
            <a:prstGeom prst="rect">
              <a:avLst/>
            </a:prstGeom>
          </p:spPr>
        </p:pic>
      </p:grpSp>
      <p:sp>
        <p:nvSpPr>
          <p:cNvPr id="5" name="Freeform 5"/>
          <p:cNvSpPr/>
          <p:nvPr/>
        </p:nvSpPr>
        <p:spPr>
          <a:xfrm>
            <a:off x="7601500" y="2951910"/>
            <a:ext cx="3085000" cy="3085000"/>
          </a:xfrm>
          <a:custGeom>
            <a:avLst/>
            <a:gdLst/>
            <a:ahLst/>
            <a:cxnLst/>
            <a:rect l="l" t="t" r="r" b="b"/>
            <a:pathLst>
              <a:path w="3085000" h="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6" name="Group 6"/>
          <p:cNvGrpSpPr/>
          <p:nvPr/>
        </p:nvGrpSpPr>
        <p:grpSpPr>
          <a:xfrm>
            <a:off x="7664510" y="3315288"/>
            <a:ext cx="2958980" cy="2644230"/>
            <a:chOff x="0" y="0"/>
            <a:chExt cx="3945307" cy="3525640"/>
          </a:xfrm>
        </p:grpSpPr>
        <p:pic>
          <p:nvPicPr>
            <p:cNvPr id="7" name="Picture 7"/>
            <p:cNvPicPr>
              <a:picLocks noChangeAspect="1"/>
            </p:cNvPicPr>
            <p:nvPr/>
          </p:nvPicPr>
          <p:blipFill>
            <a:blip r:embed="rId5"/>
            <a:srcRect t="11964" b="21013"/>
            <a:stretch>
              <a:fillRect/>
            </a:stretch>
          </p:blipFill>
          <p:spPr>
            <a:xfrm>
              <a:off x="0" y="0"/>
              <a:ext cx="3945307" cy="3525640"/>
            </a:xfrm>
            <a:prstGeom prst="rect">
              <a:avLst/>
            </a:prstGeom>
          </p:spPr>
        </p:pic>
      </p:grpSp>
      <p:sp>
        <p:nvSpPr>
          <p:cNvPr id="8" name="Freeform 8"/>
          <p:cNvSpPr/>
          <p:nvPr/>
        </p:nvSpPr>
        <p:spPr>
          <a:xfrm>
            <a:off x="12390723" y="2951910"/>
            <a:ext cx="3085000" cy="3085000"/>
          </a:xfrm>
          <a:custGeom>
            <a:avLst/>
            <a:gdLst/>
            <a:ahLst/>
            <a:cxnLst/>
            <a:rect l="l" t="t" r="r" b="b"/>
            <a:pathLst>
              <a:path w="3085000" h="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9" name="Group 9"/>
          <p:cNvGrpSpPr/>
          <p:nvPr/>
        </p:nvGrpSpPr>
        <p:grpSpPr>
          <a:xfrm>
            <a:off x="12453733" y="3315288"/>
            <a:ext cx="2958980" cy="2644230"/>
            <a:chOff x="0" y="0"/>
            <a:chExt cx="3945307" cy="3525640"/>
          </a:xfrm>
        </p:grpSpPr>
        <p:pic>
          <p:nvPicPr>
            <p:cNvPr id="10" name="Picture 10"/>
            <p:cNvPicPr>
              <a:picLocks noChangeAspect="1"/>
            </p:cNvPicPr>
            <p:nvPr/>
          </p:nvPicPr>
          <p:blipFill>
            <a:blip r:embed="rId6"/>
            <a:srcRect t="24866" b="24866"/>
            <a:stretch>
              <a:fillRect/>
            </a:stretch>
          </p:blipFill>
          <p:spPr>
            <a:xfrm>
              <a:off x="0" y="0"/>
              <a:ext cx="3945307" cy="3525640"/>
            </a:xfrm>
            <a:prstGeom prst="rect">
              <a:avLst/>
            </a:prstGeom>
          </p:spPr>
        </p:pic>
      </p:grpSp>
      <p:sp>
        <p:nvSpPr>
          <p:cNvPr id="11" name="Freeform 11"/>
          <p:cNvSpPr/>
          <p:nvPr/>
        </p:nvSpPr>
        <p:spPr>
          <a:xfrm>
            <a:off x="13661464" y="0"/>
            <a:ext cx="3502498" cy="2681003"/>
          </a:xfrm>
          <a:custGeom>
            <a:avLst/>
            <a:gdLst/>
            <a:ahLst/>
            <a:cxnLst/>
            <a:rect l="l" t="t" r="r" b="b"/>
            <a:pathLst>
              <a:path w="3502498" h="2681003">
                <a:moveTo>
                  <a:pt x="0" y="0"/>
                </a:moveTo>
                <a:lnTo>
                  <a:pt x="3502498" y="0"/>
                </a:lnTo>
                <a:lnTo>
                  <a:pt x="3502498" y="2681003"/>
                </a:lnTo>
                <a:lnTo>
                  <a:pt x="0" y="26810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12" name="Freeform 12"/>
          <p:cNvSpPr/>
          <p:nvPr/>
        </p:nvSpPr>
        <p:spPr>
          <a:xfrm>
            <a:off x="14420533" y="1028700"/>
            <a:ext cx="1378669" cy="1378669"/>
          </a:xfrm>
          <a:custGeom>
            <a:avLst/>
            <a:gdLst/>
            <a:ahLst/>
            <a:cxnLst/>
            <a:rect l="l" t="t" r="r" b="b"/>
            <a:pathLst>
              <a:path w="1378669" h="1378669">
                <a:moveTo>
                  <a:pt x="0" y="0"/>
                </a:moveTo>
                <a:lnTo>
                  <a:pt x="1378669" y="0"/>
                </a:lnTo>
                <a:lnTo>
                  <a:pt x="1378669" y="1378669"/>
                </a:lnTo>
                <a:lnTo>
                  <a:pt x="0" y="1378669"/>
                </a:lnTo>
                <a:lnTo>
                  <a:pt x="0" y="0"/>
                </a:lnTo>
                <a:close/>
              </a:path>
            </a:pathLst>
          </a:custGeom>
          <a:blipFill>
            <a:blip r:embed="rId9"/>
            <a:stretch>
              <a:fillRect/>
            </a:stretch>
          </a:blipFill>
        </p:spPr>
        <p:txBody>
          <a:bodyPr/>
          <a:lstStyle/>
          <a:p>
            <a:endParaRPr lang="it-IT"/>
          </a:p>
        </p:txBody>
      </p:sp>
      <p:grpSp>
        <p:nvGrpSpPr>
          <p:cNvPr id="13" name="Group 13"/>
          <p:cNvGrpSpPr/>
          <p:nvPr/>
        </p:nvGrpSpPr>
        <p:grpSpPr>
          <a:xfrm>
            <a:off x="0" y="9052698"/>
            <a:ext cx="18288000" cy="1234302"/>
            <a:chOff x="0" y="0"/>
            <a:chExt cx="4816593" cy="325084"/>
          </a:xfrm>
        </p:grpSpPr>
        <p:sp>
          <p:nvSpPr>
            <p:cNvPr id="14" name="Freeform 14"/>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txBody>
            <a:bodyPr/>
            <a:lstStyle/>
            <a:p>
              <a:endParaRPr lang="it-IT"/>
            </a:p>
          </p:txBody>
        </p:sp>
        <p:sp>
          <p:nvSpPr>
            <p:cNvPr id="15" name="TextBox 15"/>
            <p:cNvSpPr txBox="1"/>
            <p:nvPr/>
          </p:nvSpPr>
          <p:spPr>
            <a:xfrm>
              <a:off x="0" y="-38100"/>
              <a:ext cx="4816593" cy="363184"/>
            </a:xfrm>
            <a:prstGeom prst="rect">
              <a:avLst/>
            </a:prstGeom>
          </p:spPr>
          <p:txBody>
            <a:bodyPr lIns="254000" tIns="254000" rIns="254000" bIns="254000" rtlCol="0" anchor="ctr"/>
            <a:lstStyle/>
            <a:p>
              <a:pPr>
                <a:lnSpc>
                  <a:spcPts val="2100"/>
                </a:lnSpc>
              </a:pPr>
              <a:endParaRPr/>
            </a:p>
          </p:txBody>
        </p:sp>
      </p:grpSp>
      <p:grpSp>
        <p:nvGrpSpPr>
          <p:cNvPr id="16" name="Group 16"/>
          <p:cNvGrpSpPr/>
          <p:nvPr/>
        </p:nvGrpSpPr>
        <p:grpSpPr>
          <a:xfrm>
            <a:off x="237414" y="9267586"/>
            <a:ext cx="804526" cy="804526"/>
            <a:chOff x="0" y="0"/>
            <a:chExt cx="1072702" cy="1072702"/>
          </a:xfrm>
        </p:grpSpPr>
        <p:sp>
          <p:nvSpPr>
            <p:cNvPr id="17" name="Freeform 17"/>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
          <p:nvSpPr>
            <p:cNvPr id="18" name="Freeform 18"/>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it-IT"/>
            </a:p>
          </p:txBody>
        </p:sp>
      </p:grpSp>
      <p:sp>
        <p:nvSpPr>
          <p:cNvPr id="19" name="Freeform 19"/>
          <p:cNvSpPr/>
          <p:nvPr/>
        </p:nvSpPr>
        <p:spPr>
          <a:xfrm>
            <a:off x="2301591" y="9276193"/>
            <a:ext cx="662689" cy="685111"/>
          </a:xfrm>
          <a:custGeom>
            <a:avLst/>
            <a:gdLst/>
            <a:ahLst/>
            <a:cxnLst/>
            <a:rect l="l" t="t" r="r" b="b"/>
            <a:pathLst>
              <a:path w="662689" h="685111">
                <a:moveTo>
                  <a:pt x="0" y="0"/>
                </a:moveTo>
                <a:lnTo>
                  <a:pt x="662689" y="0"/>
                </a:lnTo>
                <a:lnTo>
                  <a:pt x="662689" y="685111"/>
                </a:lnTo>
                <a:lnTo>
                  <a:pt x="0" y="68511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it-IT"/>
          </a:p>
        </p:txBody>
      </p:sp>
      <p:sp>
        <p:nvSpPr>
          <p:cNvPr id="20" name="Freeform 20"/>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it-IT"/>
          </a:p>
        </p:txBody>
      </p:sp>
      <p:sp>
        <p:nvSpPr>
          <p:cNvPr id="21" name="Freeform 21"/>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it-IT"/>
          </a:p>
        </p:txBody>
      </p:sp>
      <p:sp>
        <p:nvSpPr>
          <p:cNvPr id="22" name="Freeform 22"/>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it-IT"/>
          </a:p>
        </p:txBody>
      </p:sp>
      <p:grpSp>
        <p:nvGrpSpPr>
          <p:cNvPr id="23" name="Group 23"/>
          <p:cNvGrpSpPr/>
          <p:nvPr/>
        </p:nvGrpSpPr>
        <p:grpSpPr>
          <a:xfrm>
            <a:off x="15109868" y="9297158"/>
            <a:ext cx="2801811" cy="712035"/>
            <a:chOff x="0" y="0"/>
            <a:chExt cx="737925" cy="187532"/>
          </a:xfrm>
        </p:grpSpPr>
        <p:sp>
          <p:nvSpPr>
            <p:cNvPr id="24" name="Freeform 24"/>
            <p:cNvSpPr/>
            <p:nvPr/>
          </p:nvSpPr>
          <p:spPr>
            <a:xfrm>
              <a:off x="0" y="0"/>
              <a:ext cx="737925" cy="18753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txBody>
            <a:bodyPr/>
            <a:lstStyle/>
            <a:p>
              <a:endParaRPr lang="it-IT"/>
            </a:p>
          </p:txBody>
        </p:sp>
        <p:sp>
          <p:nvSpPr>
            <p:cNvPr id="25" name="TextBox 25"/>
            <p:cNvSpPr txBox="1"/>
            <p:nvPr/>
          </p:nvSpPr>
          <p:spPr>
            <a:xfrm>
              <a:off x="0" y="-66675"/>
              <a:ext cx="737925" cy="254207"/>
            </a:xfrm>
            <a:prstGeom prst="rect">
              <a:avLst/>
            </a:prstGeom>
          </p:spPr>
          <p:txBody>
            <a:bodyPr lIns="50800" tIns="50800" rIns="50800" bIns="50800" rtlCol="0" anchor="ctr"/>
            <a:lstStyle/>
            <a:p>
              <a:pPr marL="0" lvl="0" indent="0" algn="ctr">
                <a:lnSpc>
                  <a:spcPts val="2240"/>
                </a:lnSpc>
                <a:spcBef>
                  <a:spcPct val="0"/>
                </a:spcBef>
              </a:pPr>
              <a:r>
                <a:rPr lang="en-US" sz="1600" u="sng">
                  <a:solidFill>
                    <a:srgbClr val="12294E"/>
                  </a:solidFill>
                  <a:latin typeface="Retropix Bold"/>
                </a:rPr>
                <a:t>Back to Agenda Page</a:t>
              </a:r>
            </a:p>
          </p:txBody>
        </p:sp>
      </p:grpSp>
      <p:sp>
        <p:nvSpPr>
          <p:cNvPr id="26" name="Freeform 26"/>
          <p:cNvSpPr/>
          <p:nvPr/>
        </p:nvSpPr>
        <p:spPr>
          <a:xfrm>
            <a:off x="6097581" y="9445308"/>
            <a:ext cx="1224260" cy="449082"/>
          </a:xfrm>
          <a:custGeom>
            <a:avLst/>
            <a:gdLst/>
            <a:ahLst/>
            <a:cxnLst/>
            <a:rect l="l" t="t" r="r" b="b"/>
            <a:pathLst>
              <a:path w="1224260" h="449082">
                <a:moveTo>
                  <a:pt x="0" y="0"/>
                </a:moveTo>
                <a:lnTo>
                  <a:pt x="1224260" y="0"/>
                </a:lnTo>
                <a:lnTo>
                  <a:pt x="1224260" y="449082"/>
                </a:lnTo>
                <a:lnTo>
                  <a:pt x="0" y="44908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it-IT"/>
          </a:p>
        </p:txBody>
      </p:sp>
      <p:sp>
        <p:nvSpPr>
          <p:cNvPr id="27" name="Freeform 27"/>
          <p:cNvSpPr/>
          <p:nvPr/>
        </p:nvSpPr>
        <p:spPr>
          <a:xfrm>
            <a:off x="1395866" y="9233523"/>
            <a:ext cx="645960" cy="770451"/>
          </a:xfrm>
          <a:custGeom>
            <a:avLst/>
            <a:gdLst/>
            <a:ahLst/>
            <a:cxnLst/>
            <a:rect l="l" t="t" r="r" b="b"/>
            <a:pathLst>
              <a:path w="645960" h="770451">
                <a:moveTo>
                  <a:pt x="0" y="0"/>
                </a:moveTo>
                <a:lnTo>
                  <a:pt x="645960" y="0"/>
                </a:lnTo>
                <a:lnTo>
                  <a:pt x="645960" y="770451"/>
                </a:lnTo>
                <a:lnTo>
                  <a:pt x="0" y="77045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it-IT"/>
          </a:p>
        </p:txBody>
      </p:sp>
      <p:sp>
        <p:nvSpPr>
          <p:cNvPr id="28" name="Freeform 28"/>
          <p:cNvSpPr/>
          <p:nvPr/>
        </p:nvSpPr>
        <p:spPr>
          <a:xfrm>
            <a:off x="7579016" y="9204245"/>
            <a:ext cx="826175" cy="826175"/>
          </a:xfrm>
          <a:custGeom>
            <a:avLst/>
            <a:gdLst/>
            <a:ahLst/>
            <a:cxnLst/>
            <a:rect l="l" t="t" r="r" b="b"/>
            <a:pathLst>
              <a:path w="826175" h="826175">
                <a:moveTo>
                  <a:pt x="0" y="0"/>
                </a:moveTo>
                <a:lnTo>
                  <a:pt x="826175" y="0"/>
                </a:lnTo>
                <a:lnTo>
                  <a:pt x="826175" y="826175"/>
                </a:lnTo>
                <a:lnTo>
                  <a:pt x="0" y="826175"/>
                </a:lnTo>
                <a:lnTo>
                  <a:pt x="0" y="0"/>
                </a:lnTo>
                <a:close/>
              </a:path>
            </a:pathLst>
          </a:custGeom>
          <a:blipFill>
            <a:blip r:embed="rId26"/>
            <a:stretch>
              <a:fillRect/>
            </a:stretch>
          </a:blipFill>
        </p:spPr>
        <p:txBody>
          <a:bodyPr/>
          <a:lstStyle/>
          <a:p>
            <a:endParaRPr lang="it-IT"/>
          </a:p>
        </p:txBody>
      </p:sp>
      <p:sp>
        <p:nvSpPr>
          <p:cNvPr id="29" name="Freeform 29"/>
          <p:cNvSpPr/>
          <p:nvPr/>
        </p:nvSpPr>
        <p:spPr>
          <a:xfrm>
            <a:off x="8757616" y="9233523"/>
            <a:ext cx="826750" cy="861198"/>
          </a:xfrm>
          <a:custGeom>
            <a:avLst/>
            <a:gdLst/>
            <a:ahLst/>
            <a:cxnLst/>
            <a:rect l="l" t="t" r="r" b="b"/>
            <a:pathLst>
              <a:path w="826750" h="861198">
                <a:moveTo>
                  <a:pt x="0" y="0"/>
                </a:moveTo>
                <a:lnTo>
                  <a:pt x="826750" y="0"/>
                </a:lnTo>
                <a:lnTo>
                  <a:pt x="826750" y="861198"/>
                </a:lnTo>
                <a:lnTo>
                  <a:pt x="0" y="861198"/>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it-IT"/>
          </a:p>
        </p:txBody>
      </p:sp>
      <p:sp>
        <p:nvSpPr>
          <p:cNvPr id="30" name="Freeform 30">
            <a:hlinkClick r:id="rId29" tooltip="https://github.com/kekko3121/ophthalmologist-pro.git"/>
          </p:cNvPr>
          <p:cNvSpPr/>
          <p:nvPr/>
        </p:nvSpPr>
        <p:spPr>
          <a:xfrm>
            <a:off x="9944447" y="9204245"/>
            <a:ext cx="1017687" cy="890476"/>
          </a:xfrm>
          <a:custGeom>
            <a:avLst/>
            <a:gdLst/>
            <a:ahLst/>
            <a:cxnLst/>
            <a:rect l="l" t="t" r="r" b="b"/>
            <a:pathLst>
              <a:path w="1017687" h="890476">
                <a:moveTo>
                  <a:pt x="0" y="0"/>
                </a:moveTo>
                <a:lnTo>
                  <a:pt x="1017687" y="0"/>
                </a:lnTo>
                <a:lnTo>
                  <a:pt x="1017687" y="890476"/>
                </a:lnTo>
                <a:lnTo>
                  <a:pt x="0" y="890476"/>
                </a:lnTo>
                <a:lnTo>
                  <a:pt x="0" y="0"/>
                </a:lnTo>
                <a:close/>
              </a:path>
            </a:pathLst>
          </a:custGeom>
          <a:blipFill>
            <a:blip r:embed="rId30">
              <a:extLst>
                <a:ext uri="{96DAC541-7B7A-43D3-8B79-37D633B846F1}">
                  <asvg:svgBlip xmlns:asvg="http://schemas.microsoft.com/office/drawing/2016/SVG/main" r:embed="rId31"/>
                </a:ext>
              </a:extLst>
            </a:blip>
            <a:stretch>
              <a:fillRect/>
            </a:stretch>
          </a:blipFill>
          <a:ln cap="sq">
            <a:noFill/>
            <a:prstDash val="solid"/>
            <a:miter/>
          </a:ln>
        </p:spPr>
        <p:txBody>
          <a:bodyPr/>
          <a:lstStyle/>
          <a:p>
            <a:endParaRPr lang="it-IT"/>
          </a:p>
        </p:txBody>
      </p:sp>
      <p:sp>
        <p:nvSpPr>
          <p:cNvPr id="31" name="TextBox 31"/>
          <p:cNvSpPr txBox="1"/>
          <p:nvPr/>
        </p:nvSpPr>
        <p:spPr>
          <a:xfrm>
            <a:off x="1028700" y="1019175"/>
            <a:ext cx="11362023" cy="1073150"/>
          </a:xfrm>
          <a:prstGeom prst="rect">
            <a:avLst/>
          </a:prstGeom>
        </p:spPr>
        <p:txBody>
          <a:bodyPr lIns="0" tIns="0" rIns="0" bIns="0" rtlCol="0" anchor="t">
            <a:spAutoFit/>
          </a:bodyPr>
          <a:lstStyle/>
          <a:p>
            <a:pPr>
              <a:lnSpc>
                <a:spcPts val="6999"/>
              </a:lnSpc>
            </a:pPr>
            <a:r>
              <a:rPr lang="en-US" sz="6999">
                <a:solidFill>
                  <a:srgbClr val="FFFFFF"/>
                </a:solidFill>
                <a:latin typeface="Retropix"/>
              </a:rPr>
              <a:t>OUR TEAM</a:t>
            </a:r>
          </a:p>
        </p:txBody>
      </p:sp>
      <p:sp>
        <p:nvSpPr>
          <p:cNvPr id="32" name="TextBox 32"/>
          <p:cNvSpPr txBox="1"/>
          <p:nvPr/>
        </p:nvSpPr>
        <p:spPr>
          <a:xfrm>
            <a:off x="2426276" y="6337281"/>
            <a:ext cx="3718789" cy="1038225"/>
          </a:xfrm>
          <a:prstGeom prst="rect">
            <a:avLst/>
          </a:prstGeom>
        </p:spPr>
        <p:txBody>
          <a:bodyPr lIns="0" tIns="0" rIns="0" bIns="0" rtlCol="0" anchor="t">
            <a:spAutoFit/>
          </a:bodyPr>
          <a:lstStyle/>
          <a:p>
            <a:pPr marL="0" lvl="0" indent="0" algn="ctr">
              <a:lnSpc>
                <a:spcPts val="3840"/>
              </a:lnSpc>
            </a:pPr>
            <a:r>
              <a:rPr lang="en-US" sz="3200">
                <a:solidFill>
                  <a:srgbClr val="FFFFFF"/>
                </a:solidFill>
                <a:latin typeface="Retropix"/>
              </a:rPr>
              <a:t>FRANCESCO PIO GRAVINO</a:t>
            </a:r>
          </a:p>
        </p:txBody>
      </p:sp>
      <p:sp>
        <p:nvSpPr>
          <p:cNvPr id="33" name="TextBox 33"/>
          <p:cNvSpPr txBox="1"/>
          <p:nvPr/>
        </p:nvSpPr>
        <p:spPr>
          <a:xfrm>
            <a:off x="7215499" y="6337281"/>
            <a:ext cx="3718789" cy="1038225"/>
          </a:xfrm>
          <a:prstGeom prst="rect">
            <a:avLst/>
          </a:prstGeom>
        </p:spPr>
        <p:txBody>
          <a:bodyPr lIns="0" tIns="0" rIns="0" bIns="0" rtlCol="0" anchor="t">
            <a:spAutoFit/>
          </a:bodyPr>
          <a:lstStyle/>
          <a:p>
            <a:pPr algn="ctr">
              <a:lnSpc>
                <a:spcPts val="3840"/>
              </a:lnSpc>
            </a:pPr>
            <a:r>
              <a:rPr lang="en-US" sz="3200">
                <a:solidFill>
                  <a:srgbClr val="FFFFFF"/>
                </a:solidFill>
                <a:latin typeface="Retropix"/>
              </a:rPr>
              <a:t>PIETRO</a:t>
            </a:r>
          </a:p>
          <a:p>
            <a:pPr marL="0" lvl="0" indent="0" algn="ctr">
              <a:lnSpc>
                <a:spcPts val="3840"/>
              </a:lnSpc>
            </a:pPr>
            <a:r>
              <a:rPr lang="en-US" sz="3200">
                <a:solidFill>
                  <a:srgbClr val="FFFFFF"/>
                </a:solidFill>
                <a:latin typeface="Retropix"/>
              </a:rPr>
              <a:t>SCHIAVONE</a:t>
            </a:r>
          </a:p>
        </p:txBody>
      </p:sp>
      <p:sp>
        <p:nvSpPr>
          <p:cNvPr id="34" name="TextBox 34"/>
          <p:cNvSpPr txBox="1"/>
          <p:nvPr/>
        </p:nvSpPr>
        <p:spPr>
          <a:xfrm>
            <a:off x="12004722" y="6337281"/>
            <a:ext cx="3718789" cy="1038225"/>
          </a:xfrm>
          <a:prstGeom prst="rect">
            <a:avLst/>
          </a:prstGeom>
        </p:spPr>
        <p:txBody>
          <a:bodyPr lIns="0" tIns="0" rIns="0" bIns="0" rtlCol="0" anchor="t">
            <a:spAutoFit/>
          </a:bodyPr>
          <a:lstStyle/>
          <a:p>
            <a:pPr algn="ctr">
              <a:lnSpc>
                <a:spcPts val="3840"/>
              </a:lnSpc>
            </a:pPr>
            <a:r>
              <a:rPr lang="en-US" sz="3200">
                <a:solidFill>
                  <a:srgbClr val="FFFFFF"/>
                </a:solidFill>
                <a:latin typeface="Retropix"/>
              </a:rPr>
              <a:t>ANTONIO</a:t>
            </a:r>
          </a:p>
          <a:p>
            <a:pPr marL="0" lvl="0" indent="0" algn="ctr">
              <a:lnSpc>
                <a:spcPts val="3840"/>
              </a:lnSpc>
            </a:pPr>
            <a:r>
              <a:rPr lang="en-US" sz="3200">
                <a:solidFill>
                  <a:srgbClr val="FFFFFF"/>
                </a:solidFill>
                <a:latin typeface="Retropix"/>
              </a:rPr>
              <a:t>IANNONE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242</Words>
  <Application>Microsoft Office PowerPoint</Application>
  <PresentationFormat>Personalizzato</PresentationFormat>
  <Paragraphs>21</Paragraphs>
  <Slides>5</Slides>
  <Notes>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5</vt:i4>
      </vt:variant>
    </vt:vector>
  </HeadingPairs>
  <TitlesOfParts>
    <vt:vector size="15" baseType="lpstr">
      <vt:lpstr>Calibri</vt:lpstr>
      <vt:lpstr>Arial</vt:lpstr>
      <vt:lpstr>Repo Bold Bold</vt:lpstr>
      <vt:lpstr>Retropix</vt:lpstr>
      <vt:lpstr>DM Sans</vt:lpstr>
      <vt:lpstr>Open Sans Bold</vt:lpstr>
      <vt:lpstr>Retropix Bold</vt:lpstr>
      <vt:lpstr>Amasis MT Pro</vt:lpstr>
      <vt:lpstr>Alice Italics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 ophthalmologist</dc:title>
  <cp:lastModifiedBy>Francesco Pio Gravino</cp:lastModifiedBy>
  <cp:revision>2</cp:revision>
  <dcterms:created xsi:type="dcterms:W3CDTF">2006-08-16T00:00:00Z</dcterms:created>
  <dcterms:modified xsi:type="dcterms:W3CDTF">2023-11-08T10:49:36Z</dcterms:modified>
  <dc:identifier>DAFzecUFK9o</dc:identifier>
</cp:coreProperties>
</file>